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62" r:id="rId9"/>
    <p:sldId id="260" r:id="rId10"/>
    <p:sldId id="263" r:id="rId11"/>
    <p:sldId id="261" r:id="rId12"/>
    <p:sldId id="264"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71" d="100"/>
          <a:sy n="71" d="100"/>
        </p:scale>
        <p:origin x="846" y="90"/>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1/29/2024</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1/29/2024</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1/29/2024</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1/29/2024</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1/29/2024</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1/29/2024</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13.png"/><Relationship Id="rId5" Type="http://schemas.openxmlformats.org/officeDocument/2006/relationships/image" Target="../media/image10.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14.png"/><Relationship Id="rId7" Type="http://schemas.openxmlformats.org/officeDocument/2006/relationships/image" Target="../media/image16.png"/><Relationship Id="rId2" Type="http://schemas.microsoft.com/office/2017/06/relationships/model3d" Target="../media/model3d5.glb"/><Relationship Id="rId1" Type="http://schemas.openxmlformats.org/officeDocument/2006/relationships/slideLayout" Target="../slideLayouts/slideLayout8.xml"/><Relationship Id="rId6" Type="http://schemas.microsoft.com/office/2017/06/relationships/model3d" Target="../media/model3d3.glb"/><Relationship Id="rId11" Type="http://schemas.openxmlformats.org/officeDocument/2006/relationships/image" Target="../media/image18.png"/><Relationship Id="rId5" Type="http://schemas.openxmlformats.org/officeDocument/2006/relationships/image" Target="../media/image15.png"/><Relationship Id="rId10" Type="http://schemas.microsoft.com/office/2017/06/relationships/model3d" Target="../media/model3d1.glb"/><Relationship Id="rId4" Type="http://schemas.microsoft.com/office/2017/06/relationships/model3d" Target="../media/model3d4.glb"/><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2.glb"/><Relationship Id="rId1" Type="http://schemas.openxmlformats.org/officeDocument/2006/relationships/slideLayout" Target="../slideLayouts/slideLayout3.xml"/><Relationship Id="rId6" Type="http://schemas.microsoft.com/office/2017/06/relationships/model3d" Target="../media/model3d4.glb"/><Relationship Id="rId5" Type="http://schemas.openxmlformats.org/officeDocument/2006/relationships/image" Target="../media/image20.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microsoft.com/office/2017/06/relationships/model3d" Target="../media/model3d1.glb"/><Relationship Id="rId2" Type="http://schemas.microsoft.com/office/2017/06/relationships/model3d" Target="../media/model3d4.glb"/><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20.png"/><Relationship Id="rId4" Type="http://schemas.microsoft.com/office/2017/06/relationships/model3d" Target="../media/model3d3.glb"/></Relationships>
</file>

<file path=ppt/slides/_rels/slide6.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2.glb"/><Relationship Id="rId1" Type="http://schemas.openxmlformats.org/officeDocument/2006/relationships/slideLayout" Target="../slideLayouts/slideLayout4.xml"/><Relationship Id="rId6" Type="http://schemas.microsoft.com/office/2017/06/relationships/model3d" Target="../media/model3d4.glb"/><Relationship Id="rId5" Type="http://schemas.openxmlformats.org/officeDocument/2006/relationships/image" Target="../media/image20.png"/><Relationship Id="rId4" Type="http://schemas.microsoft.com/office/2017/06/relationships/model3d" Target="../media/model3d3.glb"/><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4.png"/><Relationship Id="rId7" Type="http://schemas.openxmlformats.org/officeDocument/2006/relationships/image" Target="../media/image25.png"/><Relationship Id="rId2" Type="http://schemas.microsoft.com/office/2017/06/relationships/model3d" Target="../media/model3d3.glb"/><Relationship Id="rId1" Type="http://schemas.openxmlformats.org/officeDocument/2006/relationships/slideLayout" Target="../slideLayouts/slideLayout7.xml"/><Relationship Id="rId6" Type="http://schemas.microsoft.com/office/2017/06/relationships/model3d" Target="../media/model3d2.glb"/><Relationship Id="rId5" Type="http://schemas.openxmlformats.org/officeDocument/2006/relationships/image" Target="../media/image21.png"/><Relationship Id="rId4" Type="http://schemas.microsoft.com/office/2017/06/relationships/model3d" Target="../media/model3d4.glb"/></Relationships>
</file>

<file path=ppt/slides/_rels/slide8.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9.png"/><Relationship Id="rId7" Type="http://schemas.openxmlformats.org/officeDocument/2006/relationships/image" Target="../media/image21.png"/><Relationship Id="rId2" Type="http://schemas.microsoft.com/office/2017/06/relationships/model3d" Target="../media/model3d2.glb"/><Relationship Id="rId1" Type="http://schemas.openxmlformats.org/officeDocument/2006/relationships/slideLayout" Target="../slideLayouts/slideLayout5.xml"/><Relationship Id="rId6" Type="http://schemas.microsoft.com/office/2017/06/relationships/model3d" Target="../media/model3d4.glb"/><Relationship Id="rId5" Type="http://schemas.openxmlformats.org/officeDocument/2006/relationships/image" Target="../media/image20.png"/><Relationship Id="rId4" Type="http://schemas.microsoft.com/office/2017/06/relationships/model3d" Target="../media/model3d3.glb"/><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26.png"/><Relationship Id="rId7" Type="http://schemas.openxmlformats.org/officeDocument/2006/relationships/image" Target="../media/image21.png"/><Relationship Id="rId2" Type="http://schemas.microsoft.com/office/2017/06/relationships/model3d" Target="../media/model3d2.glb"/><Relationship Id="rId1" Type="http://schemas.openxmlformats.org/officeDocument/2006/relationships/slideLayout" Target="../slideLayouts/slideLayout7.xml"/><Relationship Id="rId6" Type="http://schemas.microsoft.com/office/2017/06/relationships/model3d" Target="../media/model3d4.glb"/><Relationship Id="rId5" Type="http://schemas.openxmlformats.org/officeDocument/2006/relationships/image" Target="../media/image20.png"/><Relationship Id="rId4" Type="http://schemas.microsoft.com/office/2017/06/relationships/model3d" Target="../media/model3d3.glb"/><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3D-6815-4947-B621-8530ECD959E5}"/>
              </a:ext>
            </a:extLst>
          </p:cNvPr>
          <p:cNvSpPr>
            <a:spLocks noGrp="1"/>
          </p:cNvSpPr>
          <p:nvPr>
            <p:ph type="title"/>
          </p:nvPr>
        </p:nvSpPr>
        <p:spPr/>
        <p:txBody>
          <a:bodyPr>
            <a:normAutofit fontScale="90000"/>
          </a:bodyPr>
          <a:lstStyle/>
          <a:p>
            <a:r>
              <a:rPr lang="en-US" dirty="0"/>
              <a:t>Housing Data</a:t>
            </a:r>
            <a:br>
              <a:rPr lang="en-US" dirty="0"/>
            </a:br>
            <a:r>
              <a:rPr lang="en-US" sz="2000" dirty="0"/>
              <a:t>Julius Andrey Mayo</a:t>
            </a:r>
            <a:br>
              <a:rPr lang="en-US" sz="2000" dirty="0"/>
            </a:br>
            <a:r>
              <a:rPr lang="en-US" sz="2000" dirty="0"/>
              <a:t>Rebekah Shaw</a:t>
            </a:r>
            <a:br>
              <a:rPr lang="en-US" sz="2000" dirty="0"/>
            </a:br>
            <a:r>
              <a:rPr lang="en-US" sz="2000" dirty="0"/>
              <a:t>Joseph Martinez</a:t>
            </a:r>
            <a:br>
              <a:rPr lang="en-US" sz="2000" dirty="0"/>
            </a:br>
            <a:r>
              <a:rPr lang="en-US" sz="2000" dirty="0"/>
              <a:t>Mindy Musch</a:t>
            </a:r>
          </a:p>
        </p:txBody>
      </p:sp>
      <p:sp>
        <p:nvSpPr>
          <p:cNvPr id="11" name="Content Placeholder 10">
            <a:extLst>
              <a:ext uri="{FF2B5EF4-FFF2-40B4-BE49-F238E27FC236}">
                <a16:creationId xmlns:a16="http://schemas.microsoft.com/office/drawing/2014/main" id="{45D844E7-4572-A2A3-E7B7-F52D9CA47138}"/>
              </a:ext>
            </a:extLst>
          </p:cNvPr>
          <p:cNvSpPr>
            <a:spLocks noGrp="1"/>
          </p:cNvSpPr>
          <p:nvPr>
            <p:ph idx="1"/>
          </p:nvPr>
        </p:nvSpPr>
        <p:spPr/>
        <p:txBody>
          <a:bodyPr/>
          <a:lstStyle/>
          <a:p>
            <a:endParaRPr lang="en-US" dirty="0"/>
          </a:p>
        </p:txBody>
      </p:sp>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2">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3"/>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4">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5"/>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6">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7"/>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8">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9"/>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p:txBody>
          <a:bodyPr/>
          <a:lstStyle/>
          <a:p>
            <a:r>
              <a:rPr lang="en-US" dirty="0"/>
              <a:t>FRONT</a:t>
            </a:r>
          </a:p>
        </p:txBody>
      </p:sp>
      <mc:AlternateContent xmlns:mc="http://schemas.openxmlformats.org/markup-compatibility/2006">
        <mc:Choice xmlns:am3d="http://schemas.microsoft.com/office/drawing/2017/model3d" Requires="am3d">
          <p:graphicFrame>
            <p:nvGraphicFramePr>
              <p:cNvPr id="5" name="3D House Front" descr="3D House, full model, smaller">
                <a:extLst>
                  <a:ext uri="{FF2B5EF4-FFF2-40B4-BE49-F238E27FC236}">
                    <a16:creationId xmlns:a16="http://schemas.microsoft.com/office/drawing/2014/main" id="{28ECCF86-AAD8-4883-9DE6-03184B26F54F}"/>
                  </a:ext>
                </a:extLst>
              </p:cNvPr>
              <p:cNvGraphicFramePr>
                <a:graphicFrameLocks noChangeAspect="1"/>
              </p:cNvGraphicFramePr>
              <p:nvPr>
                <p:extLst>
                  <p:ext uri="{D42A27DB-BD31-4B8C-83A1-F6EECF244321}">
                    <p14:modId xmlns:p14="http://schemas.microsoft.com/office/powerpoint/2010/main" val="3675546297"/>
                  </p:ext>
                </p:extLst>
              </p:nvPr>
            </p:nvGraphicFramePr>
            <p:xfrm>
              <a:off x="377750" y="2889918"/>
              <a:ext cx="1633728" cy="952433"/>
            </p:xfrm>
            <a:graphic>
              <a:graphicData uri="http://schemas.microsoft.com/office/drawing/2017/model3d">
                <am3d:model3d r:embed="rId2">
                  <am3d:spPr>
                    <a:xfrm>
                      <a:off x="0" y="0"/>
                      <a:ext cx="1633728" cy="952433"/>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y="5400000"/>
                    <am3d:postTrans dx="0" dy="0" dz="0"/>
                  </am3d:trans>
                  <am3d:raster rName="Office3DRenderer" rVer="16.0.8326">
                    <am3d:blip r:embed="rId3"/>
                  </am3d:raster>
                  <am3d:objViewport viewportSz="1922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ront" descr="3D House, full model, smaller">
                <a:extLst>
                  <a:ext uri="{FF2B5EF4-FFF2-40B4-BE49-F238E27FC236}">
                    <a16:creationId xmlns:a16="http://schemas.microsoft.com/office/drawing/2014/main" id="{28ECCF86-AAD8-4883-9DE6-03184B26F54F}"/>
                  </a:ext>
                </a:extLst>
              </p:cNvPr>
              <p:cNvPicPr>
                <a:picLocks noGrp="1" noRot="1" noChangeAspect="1" noMove="1" noResize="1" noEditPoints="1" noAdjustHandles="1" noChangeArrowheads="1" noChangeShapeType="1" noCrop="1"/>
              </p:cNvPicPr>
              <p:nvPr/>
            </p:nvPicPr>
            <p:blipFill>
              <a:blip r:embed="rId3"/>
              <a:stretch>
                <a:fillRect/>
              </a:stretch>
            </p:blipFill>
            <p:spPr>
              <a:xfrm>
                <a:off x="377750" y="2889918"/>
                <a:ext cx="1633728" cy="9524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GraphicFramePr>
                <a:graphicFrameLocks noChangeAspect="1"/>
              </p:cNvGraphicFramePr>
              <p:nvPr>
                <p:extLst>
                  <p:ext uri="{D42A27DB-BD31-4B8C-83A1-F6EECF244321}">
                    <p14:modId xmlns:p14="http://schemas.microsoft.com/office/powerpoint/2010/main" val="1215994994"/>
                  </p:ext>
                </p:extLst>
              </p:nvPr>
            </p:nvGraphicFramePr>
            <p:xfrm>
              <a:off x="2464462" y="5408322"/>
              <a:ext cx="5214502" cy="886895"/>
            </p:xfrm>
            <a:graphic>
              <a:graphicData uri="http://schemas.microsoft.com/office/drawing/2017/model3d">
                <am3d:model3d r:embed="rId4">
                  <am3d:spPr>
                    <a:xfrm>
                      <a:off x="0" y="0"/>
                      <a:ext cx="5214502" cy="88689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y="5400000"/>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PicPr>
                <a:picLocks noGrp="1" noRot="1" noChangeAspect="1" noMove="1" noResize="1" noEditPoints="1" noAdjustHandles="1" noChangeArrowheads="1" noChangeShapeType="1" noCrop="1"/>
              </p:cNvPicPr>
              <p:nvPr/>
            </p:nvPicPr>
            <p:blipFill>
              <a:blip r:embed="rId5"/>
              <a:stretch>
                <a:fillRect/>
              </a:stretch>
            </p:blipFill>
            <p:spPr>
              <a:xfrm>
                <a:off x="2464462" y="5408322"/>
                <a:ext cx="5214502" cy="886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GraphicFramePr>
                <a:graphicFrameLocks noChangeAspect="1"/>
              </p:cNvGraphicFramePr>
              <p:nvPr>
                <p:extLst>
                  <p:ext uri="{D42A27DB-BD31-4B8C-83A1-F6EECF244321}">
                    <p14:modId xmlns:p14="http://schemas.microsoft.com/office/powerpoint/2010/main" val="1925630234"/>
                  </p:ext>
                </p:extLst>
              </p:nvPr>
            </p:nvGraphicFramePr>
            <p:xfrm>
              <a:off x="2495874" y="3795198"/>
              <a:ext cx="5198763" cy="888022"/>
            </p:xfrm>
            <a:graphic>
              <a:graphicData uri="http://schemas.microsoft.com/office/drawing/2017/model3d">
                <am3d:model3d r:embed="rId6">
                  <am3d:spPr>
                    <a:xfrm>
                      <a:off x="0" y="0"/>
                      <a:ext cx="5198763" cy="888022"/>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y="5400000"/>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PicPr>
                <a:picLocks noGrp="1" noRot="1" noChangeAspect="1" noMove="1" noResize="1" noEditPoints="1" noAdjustHandles="1" noChangeArrowheads="1" noChangeShapeType="1" noCrop="1"/>
              </p:cNvPicPr>
              <p:nvPr/>
            </p:nvPicPr>
            <p:blipFill>
              <a:blip r:embed="rId7"/>
              <a:stretch>
                <a:fillRect/>
              </a:stretch>
            </p:blipFill>
            <p:spPr>
              <a:xfrm>
                <a:off x="2495874" y="3795198"/>
                <a:ext cx="5198763" cy="88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GraphicFramePr>
                <a:graphicFrameLocks noChangeAspect="1"/>
              </p:cNvGraphicFramePr>
              <p:nvPr>
                <p:extLst>
                  <p:ext uri="{D42A27DB-BD31-4B8C-83A1-F6EECF244321}">
                    <p14:modId xmlns:p14="http://schemas.microsoft.com/office/powerpoint/2010/main" val="1017302113"/>
                  </p:ext>
                </p:extLst>
              </p:nvPr>
            </p:nvGraphicFramePr>
            <p:xfrm>
              <a:off x="2559589" y="1611190"/>
              <a:ext cx="5064584" cy="1361809"/>
            </p:xfrm>
            <a:graphic>
              <a:graphicData uri="http://schemas.microsoft.com/office/drawing/2017/model3d">
                <am3d:model3d r:embed="rId8">
                  <am3d:spPr>
                    <a:xfrm>
                      <a:off x="0" y="0"/>
                      <a:ext cx="5064584" cy="1361809"/>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y="5400000"/>
                    <am3d:postTrans dx="0" dy="0" dz="0"/>
                  </am3d:trans>
                  <am3d:raster rName="Office3DRenderer" rVer="16.0.8326">
                    <am3d:blip r:embed="rId9"/>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PicPr>
                <a:picLocks noGrp="1" noRot="1" noChangeAspect="1" noMove="1" noResize="1" noEditPoints="1" noAdjustHandles="1" noChangeArrowheads="1" noChangeShapeType="1" noCrop="1"/>
              </p:cNvPicPr>
              <p:nvPr/>
            </p:nvPicPr>
            <p:blipFill>
              <a:blip r:embed="rId9"/>
              <a:stretch>
                <a:fillRect/>
              </a:stretch>
            </p:blipFill>
            <p:spPr>
              <a:xfrm>
                <a:off x="2559589" y="1611190"/>
                <a:ext cx="5064584" cy="1361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descr="3D House Roof, front view, separated from the rest of the house diagram">
                <a:extLst>
                  <a:ext uri="{FF2B5EF4-FFF2-40B4-BE49-F238E27FC236}">
                    <a16:creationId xmlns:a16="http://schemas.microsoft.com/office/drawing/2014/main" id="{68C46967-3FB5-406C-84BE-5D0C669B164C}"/>
                  </a:ext>
                </a:extLst>
              </p:cNvPr>
              <p:cNvGraphicFramePr>
                <a:graphicFrameLocks noChangeAspect="1"/>
              </p:cNvGraphicFramePr>
              <p:nvPr>
                <p:extLst>
                  <p:ext uri="{D42A27DB-BD31-4B8C-83A1-F6EECF244321}">
                    <p14:modId xmlns:p14="http://schemas.microsoft.com/office/powerpoint/2010/main" val="4048625007"/>
                  </p:ext>
                </p:extLst>
              </p:nvPr>
            </p:nvGraphicFramePr>
            <p:xfrm>
              <a:off x="2528973" y="474050"/>
              <a:ext cx="5175492" cy="1021609"/>
            </p:xfrm>
            <a:graphic>
              <a:graphicData uri="http://schemas.microsoft.com/office/drawing/2017/model3d">
                <am3d:model3d r:embed="rId10">
                  <am3d:spPr>
                    <a:xfrm>
                      <a:off x="0" y="0"/>
                      <a:ext cx="5175492" cy="1021609"/>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y="5400000"/>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descr="3D House Roof, front view, separated from the rest of the house diagram">
                <a:extLst>
                  <a:ext uri="{FF2B5EF4-FFF2-40B4-BE49-F238E27FC236}">
                    <a16:creationId xmlns:a16="http://schemas.microsoft.com/office/drawing/2014/main" id="{68C46967-3FB5-406C-84BE-5D0C669B164C}"/>
                  </a:ext>
                </a:extLst>
              </p:cNvPr>
              <p:cNvPicPr>
                <a:picLocks noGrp="1" noRot="1" noChangeAspect="1" noMove="1" noResize="1" noEditPoints="1" noAdjustHandles="1" noChangeArrowheads="1" noChangeShapeType="1" noCrop="1"/>
              </p:cNvPicPr>
              <p:nvPr/>
            </p:nvPicPr>
            <p:blipFill>
              <a:blip r:embed="rId11"/>
              <a:stretch>
                <a:fillRect/>
              </a:stretch>
            </p:blipFill>
            <p:spPr>
              <a:xfrm>
                <a:off x="2528973" y="474050"/>
                <a:ext cx="5175492" cy="1021609"/>
              </a:xfrm>
              <a:prstGeom prst="rect">
                <a:avLst/>
              </a:prstGeom>
            </p:spPr>
          </p:pic>
        </mc:Fallback>
      </mc:AlternateContent>
      <p:grpSp>
        <p:nvGrpSpPr>
          <p:cNvPr id="20" name="Bottom Line">
            <a:extLst>
              <a:ext uri="{FF2B5EF4-FFF2-40B4-BE49-F238E27FC236}">
                <a16:creationId xmlns:a16="http://schemas.microsoft.com/office/drawing/2014/main" id="{F2FD7996-8C6D-4F80-89E7-349B15857770}"/>
              </a:ext>
              <a:ext uri="{C183D7F6-B498-43B3-948B-1728B52AA6E4}">
                <adec:decorative xmlns:adec="http://schemas.microsoft.com/office/drawing/2017/decorative" val="1"/>
              </a:ext>
            </a:extLst>
          </p:cNvPr>
          <p:cNvGrpSpPr/>
          <p:nvPr/>
        </p:nvGrpSpPr>
        <p:grpSpPr>
          <a:xfrm>
            <a:off x="8194803" y="5014530"/>
            <a:ext cx="3409517" cy="211015"/>
            <a:chOff x="8187070" y="1740886"/>
            <a:chExt cx="3409517" cy="211015"/>
          </a:xfrm>
        </p:grpSpPr>
        <p:cxnSp>
          <p:nvCxnSpPr>
            <p:cNvPr id="21" name="Straight Connector 20">
              <a:extLst>
                <a:ext uri="{FF2B5EF4-FFF2-40B4-BE49-F238E27FC236}">
                  <a16:creationId xmlns:a16="http://schemas.microsoft.com/office/drawing/2014/main" id="{6B41485C-C18B-432D-B151-D8CDD5653570}"/>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22" name="line and dot 25">
              <a:extLst>
                <a:ext uri="{FF2B5EF4-FFF2-40B4-BE49-F238E27FC236}">
                  <a16:creationId xmlns:a16="http://schemas.microsoft.com/office/drawing/2014/main" id="{799EA6B5-E80E-4845-902C-2195037B0897}"/>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7" name="Middle Line">
            <a:extLst>
              <a:ext uri="{FF2B5EF4-FFF2-40B4-BE49-F238E27FC236}">
                <a16:creationId xmlns:a16="http://schemas.microsoft.com/office/drawing/2014/main" id="{D7184778-A4C0-403E-9B98-CA80EC4147FF}"/>
              </a:ext>
              <a:ext uri="{C183D7F6-B498-43B3-948B-1728B52AA6E4}">
                <adec:decorative xmlns:adec="http://schemas.microsoft.com/office/drawing/2017/decorative" val="1"/>
              </a:ext>
            </a:extLst>
          </p:cNvPr>
          <p:cNvGrpSpPr/>
          <p:nvPr/>
        </p:nvGrpSpPr>
        <p:grpSpPr>
          <a:xfrm>
            <a:off x="8194803" y="3357854"/>
            <a:ext cx="3409517" cy="211015"/>
            <a:chOff x="8187070" y="1740886"/>
            <a:chExt cx="3409517" cy="211015"/>
          </a:xfrm>
        </p:grpSpPr>
        <p:cxnSp>
          <p:nvCxnSpPr>
            <p:cNvPr id="18" name="Straight Connector 17">
              <a:extLst>
                <a:ext uri="{FF2B5EF4-FFF2-40B4-BE49-F238E27FC236}">
                  <a16:creationId xmlns:a16="http://schemas.microsoft.com/office/drawing/2014/main" id="{56F9F928-28CD-49E0-8381-0727959241E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9" name="line and dot 25">
              <a:extLst>
                <a:ext uri="{FF2B5EF4-FFF2-40B4-BE49-F238E27FC236}">
                  <a16:creationId xmlns:a16="http://schemas.microsoft.com/office/drawing/2014/main" id="{E3DA926A-BB10-44E0-A09B-41D6B071A085}"/>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4" name="Top Line">
            <a:extLst>
              <a:ext uri="{FF2B5EF4-FFF2-40B4-BE49-F238E27FC236}">
                <a16:creationId xmlns:a16="http://schemas.microsoft.com/office/drawing/2014/main" id="{FB1B11DA-942A-4603-8BDC-C4EDC7755B67}"/>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5" name="Straight Connector 14">
              <a:extLst>
                <a:ext uri="{FF2B5EF4-FFF2-40B4-BE49-F238E27FC236}">
                  <a16:creationId xmlns:a16="http://schemas.microsoft.com/office/drawing/2014/main" id="{CA38A118-796E-4E86-AC24-B4E4D435A00B}"/>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6" name="line and dot 25">
              <a:extLst>
                <a:ext uri="{FF2B5EF4-FFF2-40B4-BE49-F238E27FC236}">
                  <a16:creationId xmlns:a16="http://schemas.microsoft.com/office/drawing/2014/main" id="{1E606FEE-30BB-4291-818C-0E727A7F583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3" name="TextBox 1st Floor" descr="1st FLOOR: &#10;Whitewashed exterior provides a contemporary, yet classical, finish ">
            <a:extLst>
              <a:ext uri="{FF2B5EF4-FFF2-40B4-BE49-F238E27FC236}">
                <a16:creationId xmlns:a16="http://schemas.microsoft.com/office/drawing/2014/main" id="{79CCEBB4-7355-4447-8CE6-70547CB945E8}"/>
              </a:ext>
            </a:extLst>
          </p:cNvPr>
          <p:cNvSpPr txBox="1"/>
          <p:nvPr/>
        </p:nvSpPr>
        <p:spPr>
          <a:xfrm>
            <a:off x="8223506" y="5334322"/>
            <a:ext cx="350248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Whitewashed exterior provides a contemporary, yet classical, finish </a:t>
            </a:r>
          </a:p>
        </p:txBody>
      </p:sp>
      <p:sp>
        <p:nvSpPr>
          <p:cNvPr id="12" name="TextBox 2nd Floor" descr="2nd FLOOR:&#10;Floor: Strategic window placement for an aesthetically pleasing exterior">
            <a:extLst>
              <a:ext uri="{FF2B5EF4-FFF2-40B4-BE49-F238E27FC236}">
                <a16:creationId xmlns:a16="http://schemas.microsoft.com/office/drawing/2014/main" id="{443A647A-755F-43FC-A450-7E6427710BF9}"/>
              </a:ext>
            </a:extLst>
          </p:cNvPr>
          <p:cNvSpPr txBox="1"/>
          <p:nvPr/>
        </p:nvSpPr>
        <p:spPr>
          <a:xfrm>
            <a:off x="8118731" y="3753900"/>
            <a:ext cx="3738751"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Strategic window placement for an aesthetically pleasing exterior</a:t>
            </a:r>
          </a:p>
        </p:txBody>
      </p:sp>
      <p:sp>
        <p:nvSpPr>
          <p:cNvPr id="11" name="TextBox 3rd Floor" descr="3rd FLOOR: &#10;Natural stone complements the surrounding environment">
            <a:extLst>
              <a:ext uri="{FF2B5EF4-FFF2-40B4-BE49-F238E27FC236}">
                <a16:creationId xmlns:a16="http://schemas.microsoft.com/office/drawing/2014/main" id="{DF3D9004-3108-482D-A0C9-45B09A3C0ADA}"/>
              </a:ext>
            </a:extLst>
          </p:cNvPr>
          <p:cNvSpPr txBox="1"/>
          <p:nvPr/>
        </p:nvSpPr>
        <p:spPr>
          <a:xfrm>
            <a:off x="8156831" y="2173481"/>
            <a:ext cx="3661994"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Natural stone complements the surrounding environment</a:t>
            </a:r>
          </a:p>
        </p:txBody>
      </p:sp>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185406" y="612112"/>
            <a:ext cx="3583303"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Dazzling Mediterranean Roman style roof tiles</a:t>
            </a:r>
          </a:p>
        </p:txBody>
      </p:sp>
    </p:spTree>
    <p:extLst>
      <p:ext uri="{BB962C8B-B14F-4D97-AF65-F5344CB8AC3E}">
        <p14:creationId xmlns:p14="http://schemas.microsoft.com/office/powerpoint/2010/main" val="359993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wipe(left)">
                                      <p:cBhvr>
                                        <p:cTn id="11" dur="1000"/>
                                        <p:tgtEl>
                                          <p:spTgt spid="13">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1000"/>
                                        <p:tgtEl>
                                          <p:spTgt spid="2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left)">
                                      <p:cBhvr>
                                        <p:cTn id="19" dur="1000"/>
                                        <p:tgtEl>
                                          <p:spTgt spid="12">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wipe(left)">
                                      <p:cBhvr>
                                        <p:cTn id="23" dur="1000"/>
                                        <p:tgtEl>
                                          <p:spTgt spid="12">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1000"/>
                                        <p:tgtEl>
                                          <p:spTgt spid="17"/>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wipe(left)">
                                      <p:cBhvr>
                                        <p:cTn id="31" dur="1000"/>
                                        <p:tgtEl>
                                          <p:spTgt spid="11">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wipe(left)">
                                      <p:cBhvr>
                                        <p:cTn id="35" dur="1000"/>
                                        <p:tgtEl>
                                          <p:spTgt spid="11">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1000"/>
                                        <p:tgtEl>
                                          <p:spTgt spid="14"/>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wipe(left)">
                                      <p:cBhvr>
                                        <p:cTn id="43" dur="1000"/>
                                        <p:tgtEl>
                                          <p:spTgt spid="10">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wipe(left)">
                                      <p:cBhvr>
                                        <p:cTn id="47"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p:txBody>
          <a:bodyPr/>
          <a:lstStyle/>
          <a:p>
            <a:r>
              <a:rPr lang="en-US" dirty="0"/>
              <a:t>SIDE</a:t>
            </a:r>
          </a:p>
        </p:txBody>
      </p:sp>
      <mc:AlternateContent xmlns:mc="http://schemas.openxmlformats.org/markup-compatibility/2006">
        <mc:Choice xmlns:am3d="http://schemas.microsoft.com/office/drawing/2017/model3d" Requires="am3d">
          <p:graphicFrame>
            <p:nvGraphicFramePr>
              <p:cNvPr id="5" name="3D House Full Side" descr="3D House, full model, smaller, side view">
                <a:extLst>
                  <a:ext uri="{FF2B5EF4-FFF2-40B4-BE49-F238E27FC236}">
                    <a16:creationId xmlns:a16="http://schemas.microsoft.com/office/drawing/2014/main" id="{C16129E1-2271-4CFE-83D1-F98390919424}"/>
                  </a:ext>
                </a:extLst>
              </p:cNvPr>
              <p:cNvGraphicFramePr>
                <a:graphicFrameLocks noChangeAspect="1"/>
              </p:cNvGraphicFramePr>
              <p:nvPr>
                <p:extLst>
                  <p:ext uri="{D42A27DB-BD31-4B8C-83A1-F6EECF244321}">
                    <p14:modId xmlns:p14="http://schemas.microsoft.com/office/powerpoint/2010/main" val="1744990747"/>
                  </p:ext>
                </p:extLst>
              </p:nvPr>
            </p:nvGraphicFramePr>
            <p:xfrm>
              <a:off x="283904" y="2608670"/>
              <a:ext cx="1633270" cy="1385830"/>
            </p:xfrm>
            <a:graphic>
              <a:graphicData uri="http://schemas.microsoft.com/office/drawing/2017/model3d">
                <am3d:model3d r:embed="rId2">
                  <am3d:spPr>
                    <a:xfrm>
                      <a:off x="0" y="0"/>
                      <a:ext cx="1633270" cy="138583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m3d:postTrans dx="0" dy="0" dz="0"/>
                  </am3d:trans>
                  <am3d:raster rName="Office3DRenderer" rVer="16.0.8326">
                    <am3d:blip r:embed="rId3"/>
                  </am3d:raster>
                  <am3d:objViewport viewportSz="24768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House Full Side" descr="3D House, full model, smaller, side view">
                <a:extLst>
                  <a:ext uri="{FF2B5EF4-FFF2-40B4-BE49-F238E27FC236}">
                    <a16:creationId xmlns:a16="http://schemas.microsoft.com/office/drawing/2014/main" id="{C16129E1-2271-4CFE-83D1-F98390919424}"/>
                  </a:ext>
                </a:extLst>
              </p:cNvPr>
              <p:cNvPicPr>
                <a:picLocks noGrp="1" noRot="1" noChangeAspect="1" noMove="1" noResize="1" noEditPoints="1" noAdjustHandles="1" noChangeArrowheads="1" noChangeShapeType="1" noCrop="1"/>
              </p:cNvPicPr>
              <p:nvPr/>
            </p:nvPicPr>
            <p:blipFill>
              <a:blip r:embed="rId3"/>
              <a:stretch>
                <a:fillRect/>
              </a:stretch>
            </p:blipFill>
            <p:spPr>
              <a:xfrm>
                <a:off x="283904" y="2608670"/>
                <a:ext cx="1633270" cy="13858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2942159700"/>
                  </p:ext>
                </p:extLst>
              </p:nvPr>
            </p:nvGraphicFramePr>
            <p:xfrm>
              <a:off x="3019578" y="5348072"/>
              <a:ext cx="4024751" cy="1007394"/>
            </p:xfrm>
            <a:graphic>
              <a:graphicData uri="http://schemas.microsoft.com/office/drawing/2017/model3d">
                <am3d:model3d r:embed="rId4">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5"/>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5"/>
              <a:stretch>
                <a:fillRect/>
              </a:stretch>
            </p:blipFill>
            <p:spPr>
              <a:xfrm>
                <a:off x="3019578" y="5348072"/>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4175454222"/>
                  </p:ext>
                </p:extLst>
              </p:nvPr>
            </p:nvGraphicFramePr>
            <p:xfrm>
              <a:off x="3044272" y="3733030"/>
              <a:ext cx="4022448" cy="1012357"/>
            </p:xfrm>
            <a:graphic>
              <a:graphicData uri="http://schemas.microsoft.com/office/drawing/2017/model3d">
                <am3d:model3d r:embed="rId6">
                  <am3d:spPr>
                    <a:xfrm>
                      <a:off x="0" y="0"/>
                      <a:ext cx="4022448" cy="101235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m3d:postTrans dx="0" dy="0" dz="0"/>
                  </am3d:trans>
                  <am3d:raster rName="Office3DRenderer" rVer="16.0.8326">
                    <am3d:blip r:embed="rId7"/>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7"/>
              <a:stretch>
                <a:fillRect/>
              </a:stretch>
            </p:blipFill>
            <p:spPr>
              <a:xfrm>
                <a:off x="3044272" y="3733030"/>
                <a:ext cx="4022448" cy="10123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2664513874"/>
                  </p:ext>
                </p:extLst>
              </p:nvPr>
            </p:nvGraphicFramePr>
            <p:xfrm>
              <a:off x="3091606" y="1468561"/>
              <a:ext cx="3921031" cy="1647066"/>
            </p:xfrm>
            <a:graphic>
              <a:graphicData uri="http://schemas.microsoft.com/office/drawing/2017/model3d">
                <am3d:model3d r:embed="rId8">
                  <am3d:spPr>
                    <a:xfrm>
                      <a:off x="0" y="0"/>
                      <a:ext cx="3921031" cy="164706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m3d:postTrans dx="0" dy="0" dz="0"/>
                  </am3d:trans>
                  <am3d:raster rName="Office3DRenderer" rVer="16.0.8326">
                    <am3d:blip r:embed="rId9"/>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9"/>
              <a:stretch>
                <a:fillRect/>
              </a:stretch>
            </p:blipFill>
            <p:spPr>
              <a:xfrm>
                <a:off x="3091606" y="1468561"/>
                <a:ext cx="3921031" cy="16470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GraphicFramePr>
                <a:graphicFrameLocks noChangeAspect="1"/>
              </p:cNvGraphicFramePr>
              <p:nvPr>
                <p:extLst>
                  <p:ext uri="{D42A27DB-BD31-4B8C-83A1-F6EECF244321}">
                    <p14:modId xmlns:p14="http://schemas.microsoft.com/office/powerpoint/2010/main" val="1782470762"/>
                  </p:ext>
                </p:extLst>
              </p:nvPr>
            </p:nvGraphicFramePr>
            <p:xfrm>
              <a:off x="3040001" y="406438"/>
              <a:ext cx="4073917" cy="1156832"/>
            </p:xfrm>
            <a:graphic>
              <a:graphicData uri="http://schemas.microsoft.com/office/drawing/2017/model3d">
                <am3d:model3d r:embed="rId10">
                  <am3d:spPr>
                    <a:xfrm>
                      <a:off x="0" y="0"/>
                      <a:ext cx="4073917" cy="1156832"/>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PicPr>
                <a:picLocks noGrp="1" noRot="1" noChangeAspect="1" noMove="1" noResize="1" noEditPoints="1" noAdjustHandles="1" noChangeArrowheads="1" noChangeShapeType="1" noCrop="1"/>
              </p:cNvPicPr>
              <p:nvPr/>
            </p:nvPicPr>
            <p:blipFill>
              <a:blip r:embed="rId11"/>
              <a:stretch>
                <a:fillRect/>
              </a:stretch>
            </p:blipFill>
            <p:spPr>
              <a:xfrm>
                <a:off x="3040001" y="406438"/>
                <a:ext cx="4073917" cy="1156832"/>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2" name="TextBox 1st Floor" descr="1st FLOOR: &#10;Panoramic window allows natural light to flow into the house">
            <a:extLst>
              <a:ext uri="{FF2B5EF4-FFF2-40B4-BE49-F238E27FC236}">
                <a16:creationId xmlns:a16="http://schemas.microsoft.com/office/drawing/2014/main" id="{229EF21A-3897-4010-889B-0020EDCCD3D5}"/>
              </a:ext>
            </a:extLst>
          </p:cNvPr>
          <p:cNvSpPr txBox="1"/>
          <p:nvPr/>
        </p:nvSpPr>
        <p:spPr>
          <a:xfrm>
            <a:off x="8216267" y="5324035"/>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1</a:t>
            </a:r>
            <a:r>
              <a:rPr lang="en-US" baseline="30000" dirty="0">
                <a:solidFill>
                  <a:schemeClr val="bg1"/>
                </a:solidFill>
                <a:latin typeface="Century Gothic" panose="020B0502020202020204" pitchFamily="34" charset="0"/>
              </a:rPr>
              <a:t>st</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Panoramic window allows natural light to flow into the house </a:t>
            </a:r>
          </a:p>
        </p:txBody>
      </p:sp>
      <p:sp>
        <p:nvSpPr>
          <p:cNvPr id="21" name="TextBox 2nd Floor" descr="2nd FLOOR:&#10;Stone tiling is delightfully accompanied by soft grey tones">
            <a:extLst>
              <a:ext uri="{FF2B5EF4-FFF2-40B4-BE49-F238E27FC236}">
                <a16:creationId xmlns:a16="http://schemas.microsoft.com/office/drawing/2014/main" id="{311207BA-510F-4CC2-B95E-F9A57549F64D}"/>
              </a:ext>
            </a:extLst>
          </p:cNvPr>
          <p:cNvSpPr txBox="1"/>
          <p:nvPr/>
        </p:nvSpPr>
        <p:spPr>
          <a:xfrm>
            <a:off x="8216267" y="3747044"/>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2</a:t>
            </a:r>
            <a:r>
              <a:rPr lang="en-US" baseline="30000" dirty="0">
                <a:solidFill>
                  <a:schemeClr val="bg1"/>
                </a:solidFill>
                <a:latin typeface="Century Gothic" panose="020B0502020202020204" pitchFamily="34" charset="0"/>
              </a:rPr>
              <a:t>nd</a:t>
            </a:r>
            <a:r>
              <a:rPr lang="en-US" dirty="0">
                <a:solidFill>
                  <a:schemeClr val="bg1"/>
                </a:solidFill>
                <a:latin typeface="Century Gothic" panose="020B0502020202020204" pitchFamily="34" charset="0"/>
              </a:rPr>
              <a:t> FLOOR:</a:t>
            </a:r>
          </a:p>
          <a:p>
            <a:pPr algn="ctr"/>
            <a:r>
              <a:rPr lang="en-US" sz="1600" dirty="0">
                <a:solidFill>
                  <a:schemeClr val="bg1"/>
                </a:solidFill>
                <a:latin typeface="Century Gothic" panose="020B0502020202020204" pitchFamily="34" charset="0"/>
              </a:rPr>
              <a:t>Stone tiling is delightfully accompanied by soft grey tones </a:t>
            </a:r>
          </a:p>
        </p:txBody>
      </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16267" y="2170053"/>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3</a:t>
            </a:r>
            <a:r>
              <a:rPr lang="en-US" baseline="30000" dirty="0">
                <a:solidFill>
                  <a:schemeClr val="bg1"/>
                </a:solidFill>
                <a:latin typeface="Century Gothic" panose="020B0502020202020204" pitchFamily="34" charset="0"/>
              </a:rPr>
              <a:t>rd</a:t>
            </a:r>
            <a:r>
              <a:rPr lang="en-US" dirty="0">
                <a:solidFill>
                  <a:schemeClr val="bg1"/>
                </a:solidFill>
                <a:latin typeface="Century Gothic" panose="020B0502020202020204" pitchFamily="34" charset="0"/>
              </a:rPr>
              <a:t> FLOOR: </a:t>
            </a:r>
          </a:p>
          <a:p>
            <a:pPr algn="ctr"/>
            <a:r>
              <a:rPr lang="en-US" sz="1600" dirty="0">
                <a:solidFill>
                  <a:schemeClr val="bg1"/>
                </a:solidFill>
                <a:latin typeface="Century Gothic" panose="020B0502020202020204" pitchFamily="34" charset="0"/>
              </a:rPr>
              <a:t>Large terrace finished in cool grey for the perfect neutral effect </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216267" y="593062"/>
            <a:ext cx="3528000" cy="938719"/>
          </a:xfrm>
          <a:prstGeom prst="rect">
            <a:avLst/>
          </a:prstGeom>
          <a:noFill/>
        </p:spPr>
        <p:txBody>
          <a:bodyPr wrap="square" rtlCol="0">
            <a:spAutoFit/>
          </a:bodyPr>
          <a:lstStyle/>
          <a:p>
            <a:pPr algn="ctr">
              <a:spcAft>
                <a:spcPts val="600"/>
              </a:spcAft>
            </a:pPr>
            <a:r>
              <a:rPr lang="en-US" dirty="0">
                <a:solidFill>
                  <a:schemeClr val="bg1"/>
                </a:solidFill>
                <a:latin typeface="Century Gothic" panose="020B0502020202020204" pitchFamily="34" charset="0"/>
              </a:rPr>
              <a:t>ROOF: </a:t>
            </a:r>
          </a:p>
          <a:p>
            <a:pPr algn="ctr"/>
            <a:r>
              <a:rPr lang="en-US" sz="1600" dirty="0">
                <a:solidFill>
                  <a:schemeClr val="bg1"/>
                </a:solidFill>
                <a:latin typeface="Century Gothic" panose="020B0502020202020204" pitchFamily="34" charset="0"/>
              </a:rPr>
              <a:t>Stepped rear design offers attractive viewing profile </a:t>
            </a:r>
          </a:p>
        </p:txBody>
      </p:sp>
    </p:spTree>
    <p:extLst>
      <p:ext uri="{BB962C8B-B14F-4D97-AF65-F5344CB8AC3E}">
        <p14:creationId xmlns:p14="http://schemas.microsoft.com/office/powerpoint/2010/main" val="294009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1000"/>
                                        <p:tgtEl>
                                          <p:spTgt spid="22">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wipe(left)">
                                      <p:cBhvr>
                                        <p:cTn id="11" dur="1000"/>
                                        <p:tgtEl>
                                          <p:spTgt spid="22">
                                            <p:txEl>
                                              <p:pRg st="1" end="1"/>
                                            </p:txEl>
                                          </p:spTgt>
                                        </p:tgtEl>
                                      </p:cBhvr>
                                    </p:animEffect>
                                  </p:childTnLst>
                                </p:cTn>
                              </p:par>
                            </p:childTnLst>
                          </p:cTn>
                        </p:par>
                        <p:par>
                          <p:cTn id="12" fill="hold">
                            <p:stCondLst>
                              <p:cond delay="20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wipe(left)">
                                      <p:cBhvr>
                                        <p:cTn id="19" dur="1000"/>
                                        <p:tgtEl>
                                          <p:spTgt spid="21">
                                            <p:txEl>
                                              <p:pRg st="0" end="0"/>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wipe(left)">
                                      <p:cBhvr>
                                        <p:cTn id="23" dur="1000"/>
                                        <p:tgtEl>
                                          <p:spTgt spid="21">
                                            <p:txEl>
                                              <p:pRg st="1" end="1"/>
                                            </p:txEl>
                                          </p:spTgt>
                                        </p:tgtEl>
                                      </p:cBhvr>
                                    </p:animEffect>
                                  </p:childTnLst>
                                </p:cTn>
                              </p:par>
                            </p:childTnLst>
                          </p:cTn>
                        </p:par>
                        <p:par>
                          <p:cTn id="24" fill="hold">
                            <p:stCondLst>
                              <p:cond delay="5000"/>
                            </p:stCondLst>
                            <p:childTnLst>
                              <p:par>
                                <p:cTn id="25" presetID="22" presetClass="entr" presetSubtype="2"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1000"/>
                                        <p:tgtEl>
                                          <p:spTgt spid="13"/>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1000"/>
                                        <p:tgtEl>
                                          <p:spTgt spid="20">
                                            <p:txEl>
                                              <p:pRg st="0" end="0"/>
                                            </p:txEl>
                                          </p:spTgt>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wipe(left)">
                                      <p:cBhvr>
                                        <p:cTn id="35" dur="1000"/>
                                        <p:tgtEl>
                                          <p:spTgt spid="20">
                                            <p:txEl>
                                              <p:pRg st="1" end="1"/>
                                            </p:txEl>
                                          </p:spTgt>
                                        </p:tgtEl>
                                      </p:cBhvr>
                                    </p:animEffect>
                                  </p:childTnLst>
                                </p:cTn>
                              </p:par>
                            </p:childTnLst>
                          </p:cTn>
                        </p:par>
                        <p:par>
                          <p:cTn id="36" fill="hold">
                            <p:stCondLst>
                              <p:cond delay="8000"/>
                            </p:stCondLst>
                            <p:childTnLst>
                              <p:par>
                                <p:cTn id="37" presetID="22" presetClass="entr" presetSubtype="2"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1000"/>
                                        <p:tgtEl>
                                          <p:spTgt spid="10"/>
                                        </p:tgtEl>
                                      </p:cBhvr>
                                    </p:animEffect>
                                  </p:childTnLst>
                                </p:cTn>
                              </p:par>
                            </p:childTnLst>
                          </p:cTn>
                        </p:par>
                        <p:par>
                          <p:cTn id="40" fill="hold">
                            <p:stCondLst>
                              <p:cond delay="9000"/>
                            </p:stCondLst>
                            <p:childTnLst>
                              <p:par>
                                <p:cTn id="41" presetID="22" presetClass="entr" presetSubtype="8"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1000"/>
                                        <p:tgtEl>
                                          <p:spTgt spid="19">
                                            <p:txEl>
                                              <p:pRg st="0" end="0"/>
                                            </p:txEl>
                                          </p:spTgt>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9">
                                            <p:txEl>
                                              <p:pRg st="1" end="1"/>
                                            </p:txEl>
                                          </p:spTgt>
                                        </p:tgtEl>
                                        <p:attrNameLst>
                                          <p:attrName>style.visibility</p:attrName>
                                        </p:attrNameLst>
                                      </p:cBhvr>
                                      <p:to>
                                        <p:strVal val="visible"/>
                                      </p:to>
                                    </p:set>
                                    <p:animEffect transition="in" filter="wipe(left)">
                                      <p:cBhvr>
                                        <p:cTn id="47" dur="10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p:txBody>
          <a:bodyPr>
            <a:normAutofit/>
          </a:bodyPr>
          <a:lstStyle/>
          <a:p>
            <a:r>
              <a:rPr lang="en-US" dirty="0"/>
              <a:t>EXPERTLY DESIGNED TO MAKE THE MOST OF EVERY INCH OF SPACE, PROVIDING LUXURY LIVING FOR THE LARGE OR GROWING FAMILY </a:t>
            </a:r>
          </a:p>
        </p:txBody>
      </p:sp>
      <p:sp>
        <p:nvSpPr>
          <p:cNvPr id="3" name="TextBox 3rd Floor">
            <a:extLst>
              <a:ext uri="{FF2B5EF4-FFF2-40B4-BE49-F238E27FC236}">
                <a16:creationId xmlns:a16="http://schemas.microsoft.com/office/drawing/2014/main" id="{BD6CF2DC-653B-4D47-A697-9710AB175021}"/>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extLst>
                  <p:ext uri="{D42A27DB-BD31-4B8C-83A1-F6EECF244321}">
                    <p14:modId xmlns:p14="http://schemas.microsoft.com/office/powerpoint/2010/main" val="1188229041"/>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nd Floor" descr="2nd Floor">
            <a:extLst>
              <a:ext uri="{FF2B5EF4-FFF2-40B4-BE49-F238E27FC236}">
                <a16:creationId xmlns:a16="http://schemas.microsoft.com/office/drawing/2014/main" id="{63050DEC-3280-4B77-B2BD-140F7F69DAA8}"/>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GraphicFramePr>
                <a:graphicFrameLocks noChangeAspect="1"/>
              </p:cNvGraphicFramePr>
              <p:nvPr>
                <p:extLst>
                  <p:ext uri="{D42A27DB-BD31-4B8C-83A1-F6EECF244321}">
                    <p14:modId xmlns:p14="http://schemas.microsoft.com/office/powerpoint/2010/main" val="1818714962"/>
                  </p:ext>
                </p:extLst>
              </p:nvPr>
            </p:nvGraphicFramePr>
            <p:xfrm>
              <a:off x="4582740"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2nd Floor Top View" descr="Birds' eye view of the 2nd floor, revealing 4 large rooms, two walk-in closets, and a loft or foyer open to the stairs.">
                <a:extLst>
                  <a:ext uri="{FF2B5EF4-FFF2-40B4-BE49-F238E27FC236}">
                    <a16:creationId xmlns:a16="http://schemas.microsoft.com/office/drawing/2014/main" id="{A6394064-3A22-4D82-8265-084AD078679A}"/>
                  </a:ext>
                </a:extLst>
              </p:cNvPr>
              <p:cNvPicPr>
                <a:picLocks noGrp="1" noRot="1" noChangeAspect="1" noMove="1" noResize="1" noEditPoints="1" noAdjustHandles="1" noChangeArrowheads="1" noChangeShapeType="1" noCrop="1"/>
              </p:cNvPicPr>
              <p:nvPr/>
            </p:nvPicPr>
            <p:blipFill>
              <a:blip r:embed="rId5"/>
              <a:stretch>
                <a:fillRect/>
              </a:stretch>
            </p:blipFill>
            <p:spPr>
              <a:xfrm>
                <a:off x="4582740" y="1837764"/>
                <a:ext cx="2988999" cy="4303016"/>
              </a:xfrm>
              <a:prstGeom prst="rect">
                <a:avLst/>
              </a:prstGeom>
            </p:spPr>
          </p:pic>
        </mc:Fallback>
      </mc:AlternateContent>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a:extLst>
              <a:ext uri="{FF2B5EF4-FFF2-40B4-BE49-F238E27FC236}">
                <a16:creationId xmlns:a16="http://schemas.microsoft.com/office/drawing/2014/main" id="{D4C42E8F-66F3-4454-9827-1AC39052934F}"/>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extLst>
                  <p:ext uri="{D42A27DB-BD31-4B8C-83A1-F6EECF244321}">
                    <p14:modId xmlns:p14="http://schemas.microsoft.com/office/powerpoint/2010/main" val="2208115942"/>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Tree>
    <p:extLst>
      <p:ext uri="{BB962C8B-B14F-4D97-AF65-F5344CB8AC3E}">
        <p14:creationId xmlns:p14="http://schemas.microsoft.com/office/powerpoint/2010/main" val="744933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p:txBody>
          <a:bodyPr>
            <a:norm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Top Sideways" descr="Birds' eye view of the 1st floor, turned sideways">
                <a:extLst>
                  <a:ext uri="{FF2B5EF4-FFF2-40B4-BE49-F238E27FC236}">
                    <a16:creationId xmlns:a16="http://schemas.microsoft.com/office/drawing/2014/main" id="{EA02D92D-43A6-4105-911D-61826C0D4F49}"/>
                  </a:ext>
                </a:extLst>
              </p:cNvPr>
              <p:cNvGraphicFramePr>
                <a:graphicFrameLocks noChangeAspect="1"/>
              </p:cNvGraphicFramePr>
              <p:nvPr>
                <p:extLst>
                  <p:ext uri="{D42A27DB-BD31-4B8C-83A1-F6EECF244321}">
                    <p14:modId xmlns:p14="http://schemas.microsoft.com/office/powerpoint/2010/main" val="1313039650"/>
                  </p:ext>
                </p:extLst>
              </p:nvPr>
            </p:nvGraphicFramePr>
            <p:xfrm rot="16200000">
              <a:off x="1593773" y="-79115"/>
              <a:ext cx="5580000" cy="8005544"/>
            </p:xfrm>
            <a:graphic>
              <a:graphicData uri="http://schemas.microsoft.com/office/drawing/2017/model3d">
                <am3d:model3d r:embed="rId2">
                  <am3d:spPr>
                    <a:xfrm rot="16200000">
                      <a:off x="0" y="0"/>
                      <a:ext cx="5580000" cy="800554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3"/>
                  </am3d:raster>
                  <am3d:objViewport viewportSz="100662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Top Sideways" descr="Birds' eye view of the 1st floor, turned sideways">
                <a:extLst>
                  <a:ext uri="{FF2B5EF4-FFF2-40B4-BE49-F238E27FC236}">
                    <a16:creationId xmlns:a16="http://schemas.microsoft.com/office/drawing/2014/main" id="{EA02D92D-43A6-4105-911D-61826C0D4F49}"/>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593773" y="-79115"/>
                <a:ext cx="5580000" cy="8005544"/>
              </a:xfrm>
              <a:prstGeom prst="rect">
                <a:avLst/>
              </a:prstGeom>
            </p:spPr>
          </p:pic>
        </mc:Fallback>
      </mc:AlternateContent>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A vast living/family room with large window for that all-important natural light. Spacious dining room with convenient access from large kitchen. Top quality, bespoke kitchen units incorporating the latest technology and luxury materials. Expansive hallway and downstairs cloakroom. </a:t>
            </a:r>
          </a:p>
        </p:txBody>
      </p:sp>
      <p:sp>
        <p:nvSpPr>
          <p:cNvPr id="11" name="TextBox 2nd Floor">
            <a:extLst>
              <a:ext uri="{FF2B5EF4-FFF2-40B4-BE49-F238E27FC236}">
                <a16:creationId xmlns:a16="http://schemas.microsoft.com/office/drawing/2014/main" id="{AFC66286-FD46-41B1-B334-4E6BDA1AD101}"/>
              </a:ext>
              <a:ext uri="{C183D7F6-B498-43B3-948B-1728B52AA6E4}">
                <adec:decorative xmlns:adec="http://schemas.microsoft.com/office/drawing/2017/decorative" val="1"/>
              </a:ext>
            </a:extLst>
          </p:cNvPr>
          <p:cNvSpPr txBox="1"/>
          <p:nvPr/>
        </p:nvSpPr>
        <p:spPr>
          <a:xfrm>
            <a:off x="-2389075" y="1828800"/>
            <a:ext cx="1106393"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9000552"/>
                  </p:ext>
                </p:extLst>
              </p:nvPr>
            </p:nvGraphicFramePr>
            <p:xfrm>
              <a:off x="-338714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3387145" y="2294964"/>
                <a:ext cx="2988999" cy="4303016"/>
              </a:xfrm>
              <a:prstGeom prst="rect">
                <a:avLst/>
              </a:prstGeom>
            </p:spPr>
          </p:pic>
        </mc:Fallback>
      </mc:AlternateContent>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7">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8"/>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20308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27A6-7649-4178-A349-13B503639D6B}"/>
              </a:ext>
            </a:extLst>
          </p:cNvPr>
          <p:cNvSpPr>
            <a:spLocks noGrp="1"/>
          </p:cNvSpPr>
          <p:nvPr>
            <p:ph type="title"/>
          </p:nvPr>
        </p:nvSpPr>
        <p:spPr/>
        <p:txBody>
          <a:bodyPr>
            <a:normAutofit/>
          </a:bodyPr>
          <a:lstStyle/>
          <a:p>
            <a:r>
              <a:rPr lang="en-US" dirty="0"/>
              <a:t>LARGE, SPACIOUS ROOMS ON EACH LEVEL PROVIDE THE UNIQUE OPPORTUNITY FOR ALL THE FAMILY TO HAVE THEIR OWN PERSONAL SPACE </a:t>
            </a:r>
          </a:p>
        </p:txBody>
      </p:sp>
      <p:sp>
        <p:nvSpPr>
          <p:cNvPr id="3" name="TextBox 3rd Floor" descr="3rd Floor">
            <a:extLst>
              <a:ext uri="{FF2B5EF4-FFF2-40B4-BE49-F238E27FC236}">
                <a16:creationId xmlns:a16="http://schemas.microsoft.com/office/drawing/2014/main" id="{8C24E564-E5F0-4614-86E5-0AB12CA528F8}"/>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3rd Floor Top" descr="Top View of the 3rd Floor 3D Floorplan">
                <a:extLst>
                  <a:ext uri="{FF2B5EF4-FFF2-40B4-BE49-F238E27FC236}">
                    <a16:creationId xmlns:a16="http://schemas.microsoft.com/office/drawing/2014/main" id="{F9CB007B-E7DF-4AB3-AED0-0CAF498C0210}"/>
                  </a:ext>
                </a:extLst>
              </p:cNvPr>
              <p:cNvGraphicFramePr>
                <a:graphicFrameLocks noChangeAspect="1"/>
              </p:cNvGraphicFramePr>
              <p:nvPr>
                <p:extLst>
                  <p:ext uri="{D42A27DB-BD31-4B8C-83A1-F6EECF244321}">
                    <p14:modId xmlns:p14="http://schemas.microsoft.com/office/powerpoint/2010/main" val="30312892"/>
                  </p:ext>
                </p:extLst>
              </p:nvPr>
            </p:nvGraphicFramePr>
            <p:xfrm>
              <a:off x="544576" y="18123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3rd Floor Top" descr="Top View of the 3rd Floor 3D Floorplan">
                <a:extLst>
                  <a:ext uri="{FF2B5EF4-FFF2-40B4-BE49-F238E27FC236}">
                    <a16:creationId xmlns:a16="http://schemas.microsoft.com/office/drawing/2014/main" id="{F9CB007B-E7DF-4AB3-AED0-0CAF498C021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12364"/>
                <a:ext cx="3030175" cy="4046587"/>
              </a:xfrm>
              <a:prstGeom prst="rect">
                <a:avLst/>
              </a:prstGeom>
            </p:spPr>
          </p:pic>
        </mc:Fallback>
      </mc:AlternateContent>
      <p:grpSp>
        <p:nvGrpSpPr>
          <p:cNvPr id="9" name="Divider 1">
            <a:extLst>
              <a:ext uri="{FF2B5EF4-FFF2-40B4-BE49-F238E27FC236}">
                <a16:creationId xmlns:a16="http://schemas.microsoft.com/office/drawing/2014/main" id="{5542E4F2-66F0-418A-A167-0647CDAA2058}"/>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0" name="Straight Connector 9">
              <a:extLst>
                <a:ext uri="{FF2B5EF4-FFF2-40B4-BE49-F238E27FC236}">
                  <a16:creationId xmlns:a16="http://schemas.microsoft.com/office/drawing/2014/main" id="{AE011698-6370-463A-9B9D-6D89A588E1C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6B9D127F-324A-48B3-8789-62D7E53005F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rd Floor" descr="2nd Floor">
            <a:extLst>
              <a:ext uri="{FF2B5EF4-FFF2-40B4-BE49-F238E27FC236}">
                <a16:creationId xmlns:a16="http://schemas.microsoft.com/office/drawing/2014/main" id="{7A5F85AF-1D80-487A-95AD-9BDDF17960F0}"/>
              </a:ext>
            </a:extLst>
          </p:cNvPr>
          <p:cNvSpPr txBox="1"/>
          <p:nvPr/>
        </p:nvSpPr>
        <p:spPr>
          <a:xfrm>
            <a:off x="531743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3" name="3D Model 2nd Floor Top" descr="Top View of the 2nd Floor 3D Floorplan">
                <a:extLst>
                  <a:ext uri="{FF2B5EF4-FFF2-40B4-BE49-F238E27FC236}">
                    <a16:creationId xmlns:a16="http://schemas.microsoft.com/office/drawing/2014/main" id="{1658AB0C-92AE-45BD-9F6A-99D5F4641DD3}"/>
                  </a:ext>
                </a:extLst>
              </p:cNvPr>
              <p:cNvGraphicFramePr>
                <a:graphicFrameLocks noChangeAspect="1"/>
              </p:cNvGraphicFramePr>
              <p:nvPr>
                <p:extLst>
                  <p:ext uri="{D42A27DB-BD31-4B8C-83A1-F6EECF244321}">
                    <p14:modId xmlns:p14="http://schemas.microsoft.com/office/powerpoint/2010/main" val="4063486817"/>
                  </p:ext>
                </p:extLst>
              </p:nvPr>
            </p:nvGraphicFramePr>
            <p:xfrm>
              <a:off x="4636715" y="18123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2nd Floor Top" descr="Top View of the 2nd Floor 3D Floorplan">
                <a:extLst>
                  <a:ext uri="{FF2B5EF4-FFF2-40B4-BE49-F238E27FC236}">
                    <a16:creationId xmlns:a16="http://schemas.microsoft.com/office/drawing/2014/main" id="{1658AB0C-92AE-45BD-9F6A-99D5F4641DD3}"/>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12364"/>
                <a:ext cx="2988999" cy="4303016"/>
              </a:xfrm>
              <a:prstGeom prst="rect">
                <a:avLst/>
              </a:prstGeom>
            </p:spPr>
          </p:pic>
        </mc:Fallback>
      </mc:AlternateContent>
      <p:grpSp>
        <p:nvGrpSpPr>
          <p:cNvPr id="6" name="Divider 2">
            <a:extLst>
              <a:ext uri="{FF2B5EF4-FFF2-40B4-BE49-F238E27FC236}">
                <a16:creationId xmlns:a16="http://schemas.microsoft.com/office/drawing/2014/main" id="{55479C2D-3B1A-41B2-9D5F-02BBB8D4C6B9}"/>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7" name="Straight Connector 6">
              <a:extLst>
                <a:ext uri="{FF2B5EF4-FFF2-40B4-BE49-F238E27FC236}">
                  <a16:creationId xmlns:a16="http://schemas.microsoft.com/office/drawing/2014/main" id="{B4749A2E-8C64-4509-A4FE-26C37368DFA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2F5915FC-21E6-4594-A31F-6A9835DDE2F2}"/>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5" name="TextBox 1st Floor" descr="1st Floor">
            <a:extLst>
              <a:ext uri="{FF2B5EF4-FFF2-40B4-BE49-F238E27FC236}">
                <a16:creationId xmlns:a16="http://schemas.microsoft.com/office/drawing/2014/main" id="{E01733A0-A792-42C2-ABA4-5DF1EBE334B0}"/>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2" name="3D Model 1st Floor Top" descr="Top View of the 1st Floor 3D Floorplan">
                <a:extLst>
                  <a:ext uri="{FF2B5EF4-FFF2-40B4-BE49-F238E27FC236}">
                    <a16:creationId xmlns:a16="http://schemas.microsoft.com/office/drawing/2014/main" id="{C9C03A68-A205-4B2F-A5A5-1712AACE0D8D}"/>
                  </a:ext>
                </a:extLst>
              </p:cNvPr>
              <p:cNvGraphicFramePr>
                <a:graphicFrameLocks noChangeAspect="1"/>
              </p:cNvGraphicFramePr>
              <p:nvPr>
                <p:extLst>
                  <p:ext uri="{D42A27DB-BD31-4B8C-83A1-F6EECF244321}">
                    <p14:modId xmlns:p14="http://schemas.microsoft.com/office/powerpoint/2010/main" val="34864187"/>
                  </p:ext>
                </p:extLst>
              </p:nvPr>
            </p:nvGraphicFramePr>
            <p:xfrm>
              <a:off x="8662278" y="18123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st Floor Top" descr="Top View of the 1st Floor 3D Floorplan">
                <a:extLst>
                  <a:ext uri="{FF2B5EF4-FFF2-40B4-BE49-F238E27FC236}">
                    <a16:creationId xmlns:a16="http://schemas.microsoft.com/office/drawing/2014/main" id="{C9C03A68-A205-4B2F-A5A5-1712AACE0D8D}"/>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12364"/>
                <a:ext cx="3003700" cy="4309365"/>
              </a:xfrm>
              <a:prstGeom prst="rect">
                <a:avLst/>
              </a:prstGeom>
            </p:spPr>
          </p:pic>
        </mc:Fallback>
      </mc:AlternateContent>
      <p:sp>
        <p:nvSpPr>
          <p:cNvPr id="16" name="TextBox Roof 1">
            <a:extLst>
              <a:ext uri="{FF2B5EF4-FFF2-40B4-BE49-F238E27FC236}">
                <a16:creationId xmlns:a16="http://schemas.microsoft.com/office/drawing/2014/main" id="{6A38CF7A-FED8-4EA7-A69A-A68E308167CC}"/>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32693760"/>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237329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1000"/>
                                        <p:tgtEl>
                                          <p:spTgt spid="9"/>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Side" descr="Top Side view of the 2nd Floor 3D Floorplan">
                <a:extLst>
                  <a:ext uri="{FF2B5EF4-FFF2-40B4-BE49-F238E27FC236}">
                    <a16:creationId xmlns:a16="http://schemas.microsoft.com/office/drawing/2014/main" id="{A2149ABF-6CB4-4BA2-915C-EA4A3939114F}"/>
                  </a:ext>
                </a:extLst>
              </p:cNvPr>
              <p:cNvGraphicFramePr>
                <a:graphicFrameLocks noChangeAspect="1"/>
              </p:cNvGraphicFramePr>
              <p:nvPr>
                <p:extLst>
                  <p:ext uri="{D42A27DB-BD31-4B8C-83A1-F6EECF244321}">
                    <p14:modId xmlns:p14="http://schemas.microsoft.com/office/powerpoint/2010/main" val="1595842530"/>
                  </p:ext>
                </p:extLst>
              </p:nvPr>
            </p:nvGraphicFramePr>
            <p:xfrm rot="16200000">
              <a:off x="1767757" y="-133116"/>
              <a:ext cx="5576481" cy="8028000"/>
            </p:xfrm>
            <a:graphic>
              <a:graphicData uri="http://schemas.microsoft.com/office/drawing/2017/model3d">
                <am3d:model3d r:embed="rId2">
                  <am3d:spPr>
                    <a:xfrm rot="16200000">
                      <a:off x="0" y="0"/>
                      <a:ext cx="5576481" cy="8028000"/>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3"/>
                  </am3d:raster>
                  <am3d:objViewport viewportSz="10109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Side" descr="Top Side view of the 2nd Floor 3D Floorplan">
                <a:extLst>
                  <a:ext uri="{FF2B5EF4-FFF2-40B4-BE49-F238E27FC236}">
                    <a16:creationId xmlns:a16="http://schemas.microsoft.com/office/drawing/2014/main" id="{A2149ABF-6CB4-4BA2-915C-EA4A3939114F}"/>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767757" y="-133116"/>
                <a:ext cx="5576481" cy="8028000"/>
              </a:xfrm>
              <a:prstGeom prst="rect">
                <a:avLst/>
              </a:prstGeom>
            </p:spPr>
          </p:pic>
        </mc:Fallback>
      </mc:AlternateContent>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Boasts three great sized bedrooms, the first with double doors leading to a balcony, and the others offering large windows to benefit from wonderful natural light. The family bathroom provides bathtub and separate shower unit, and is furnished to the highest of your personalized specifications. </a:t>
            </a: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5625085"/>
                  </p:ext>
                </p:extLst>
              </p:nvPr>
            </p:nvGraphicFramePr>
            <p:xfrm>
              <a:off x="12685638" y="2294964"/>
              <a:ext cx="3003700" cy="4309365"/>
            </p:xfrm>
            <a:graphic>
              <a:graphicData uri="http://schemas.microsoft.com/office/drawing/2017/model3d">
                <am3d:model3d r:embed="rId4">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5"/>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53975086"/>
                  </p:ext>
                </p:extLst>
              </p:nvPr>
            </p:nvGraphicFramePr>
            <p:xfrm>
              <a:off x="-3483864" y="2294964"/>
              <a:ext cx="3030175" cy="4046587"/>
            </p:xfrm>
            <a:graphic>
              <a:graphicData uri="http://schemas.microsoft.com/office/drawing/2017/model3d">
                <am3d:model3d r:embed="rId6">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7"/>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3"/>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58886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6F3-19AB-43FA-9C5E-2FFA61E38A0C}"/>
              </a:ext>
            </a:extLst>
          </p:cNvPr>
          <p:cNvSpPr>
            <a:spLocks noGrp="1"/>
          </p:cNvSpPr>
          <p:nvPr>
            <p:ph type="title"/>
          </p:nvPr>
        </p:nvSpPr>
        <p:spPr/>
        <p:txBody>
          <a:bodyPr>
            <a:normAutofit/>
          </a:bodyPr>
          <a:lstStyle/>
          <a:p>
            <a:r>
              <a:rPr lang="en-US" dirty="0"/>
              <a:t>MULTIPLE CHOICES FOR LIVING SPACE, INCLUDING AN OWNERS' SUITE, COMPRISING MASTER BEDROOM, EN-SUITE, AND DEN/STUDY </a:t>
            </a:r>
          </a:p>
        </p:txBody>
      </p:sp>
      <p:sp>
        <p:nvSpPr>
          <p:cNvPr id="5" name="TextBox 3rd Floor" descr="3rd Floor">
            <a:extLst>
              <a:ext uri="{FF2B5EF4-FFF2-40B4-BE49-F238E27FC236}">
                <a16:creationId xmlns:a16="http://schemas.microsoft.com/office/drawing/2014/main" id="{96016B6A-A8BC-4F08-ABE5-A7C86796BDAE}"/>
              </a:ext>
            </a:extLst>
          </p:cNvPr>
          <p:cNvSpPr txBox="1"/>
          <p:nvPr/>
        </p:nvSpPr>
        <p:spPr>
          <a:xfrm>
            <a:off x="1152302" y="6179414"/>
            <a:ext cx="147348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3</a:t>
            </a:r>
            <a:r>
              <a:rPr lang="en-US" sz="2000" baseline="30000" dirty="0">
                <a:solidFill>
                  <a:schemeClr val="bg1"/>
                </a:solidFill>
                <a:latin typeface="Century Gothic" panose="020B0502020202020204" pitchFamily="34" charset="0"/>
              </a:rPr>
              <a:t>RD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6" name="3D Model 3rd Floor topview" descr="Top View of the 3rd Floor 3D Floorplan">
                <a:extLst>
                  <a:ext uri="{FF2B5EF4-FFF2-40B4-BE49-F238E27FC236}">
                    <a16:creationId xmlns:a16="http://schemas.microsoft.com/office/drawing/2014/main" id="{C2FA2FB8-44C3-4464-90C5-EA60F6EBD960}"/>
                  </a:ext>
                </a:extLst>
              </p:cNvPr>
              <p:cNvGraphicFramePr>
                <a:graphicFrameLocks noChangeAspect="1"/>
              </p:cNvGraphicFramePr>
              <p:nvPr>
                <p:extLst>
                  <p:ext uri="{D42A27DB-BD31-4B8C-83A1-F6EECF244321}">
                    <p14:modId xmlns:p14="http://schemas.microsoft.com/office/powerpoint/2010/main" val="2311389604"/>
                  </p:ext>
                </p:extLst>
              </p:nvPr>
            </p:nvGraphicFramePr>
            <p:xfrm>
              <a:off x="544576" y="1837764"/>
              <a:ext cx="3030175" cy="4046587"/>
            </p:xfrm>
            <a:graphic>
              <a:graphicData uri="http://schemas.microsoft.com/office/drawing/2017/model3d">
                <am3d:model3d r:embed="rId2">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3rd Floor topview" descr="Top View of the 3rd Floor 3D Floorplan">
                <a:extLst>
                  <a:ext uri="{FF2B5EF4-FFF2-40B4-BE49-F238E27FC236}">
                    <a16:creationId xmlns:a16="http://schemas.microsoft.com/office/drawing/2014/main" id="{C2FA2FB8-44C3-4464-90C5-EA60F6EBD960}"/>
                  </a:ext>
                </a:extLst>
              </p:cNvPr>
              <p:cNvPicPr>
                <a:picLocks noGrp="1" noRot="1" noChangeAspect="1" noMove="1" noResize="1" noEditPoints="1" noAdjustHandles="1" noChangeArrowheads="1" noChangeShapeType="1" noCrop="1"/>
              </p:cNvPicPr>
              <p:nvPr/>
            </p:nvPicPr>
            <p:blipFill>
              <a:blip r:embed="rId3"/>
              <a:stretch>
                <a:fillRect/>
              </a:stretch>
            </p:blipFill>
            <p:spPr>
              <a:xfrm>
                <a:off x="544576" y="1837764"/>
                <a:ext cx="3030175" cy="4046587"/>
              </a:xfrm>
              <a:prstGeom prst="rect">
                <a:avLst/>
              </a:prstGeom>
            </p:spPr>
          </p:pic>
        </mc:Fallback>
      </mc:AlternateContent>
      <p:grpSp>
        <p:nvGrpSpPr>
          <p:cNvPr id="11" name="Lt Divider">
            <a:extLst>
              <a:ext uri="{FF2B5EF4-FFF2-40B4-BE49-F238E27FC236}">
                <a16:creationId xmlns:a16="http://schemas.microsoft.com/office/drawing/2014/main" id="{9B9F33D9-7FEC-453A-B2C6-39C235872A83}"/>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2" name="Straight Connector 11">
              <a:extLst>
                <a:ext uri="{FF2B5EF4-FFF2-40B4-BE49-F238E27FC236}">
                  <a16:creationId xmlns:a16="http://schemas.microsoft.com/office/drawing/2014/main" id="{264D5D20-7292-4EB6-AE8A-8405C8A62C4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3" name="divider 25">
              <a:extLst>
                <a:ext uri="{FF2B5EF4-FFF2-40B4-BE49-F238E27FC236}">
                  <a16:creationId xmlns:a16="http://schemas.microsoft.com/office/drawing/2014/main" id="{6B7DC1C9-0CB0-4945-8D04-FB8BBB388580}"/>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6" name="Textbox 2nd Floor" descr="2nd Floor">
            <a:extLst>
              <a:ext uri="{FF2B5EF4-FFF2-40B4-BE49-F238E27FC236}">
                <a16:creationId xmlns:a16="http://schemas.microsoft.com/office/drawing/2014/main" id="{050EBC83-048F-4700-9DE0-E95BB37EEEBF}"/>
              </a:ext>
            </a:extLst>
          </p:cNvPr>
          <p:cNvSpPr txBox="1"/>
          <p:nvPr/>
        </p:nvSpPr>
        <p:spPr>
          <a:xfrm>
            <a:off x="5336489" y="6179414"/>
            <a:ext cx="1495923"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2</a:t>
            </a:r>
            <a:r>
              <a:rPr lang="en-US" sz="2000" baseline="30000" dirty="0">
                <a:solidFill>
                  <a:schemeClr val="bg1"/>
                </a:solidFill>
                <a:latin typeface="Century Gothic" panose="020B0502020202020204" pitchFamily="34" charset="0"/>
              </a:rPr>
              <a:t>ND</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5" name="3D Model 2nd Floor" descr="Top View of the 2nd Floor 3D Floorplan">
                <a:extLst>
                  <a:ext uri="{FF2B5EF4-FFF2-40B4-BE49-F238E27FC236}">
                    <a16:creationId xmlns:a16="http://schemas.microsoft.com/office/drawing/2014/main" id="{7FDBDE5E-FE1D-4BC5-95CB-6DB915825AC8}"/>
                  </a:ext>
                </a:extLst>
              </p:cNvPr>
              <p:cNvGraphicFramePr>
                <a:graphicFrameLocks noChangeAspect="1"/>
              </p:cNvGraphicFramePr>
              <p:nvPr>
                <p:extLst>
                  <p:ext uri="{D42A27DB-BD31-4B8C-83A1-F6EECF244321}">
                    <p14:modId xmlns:p14="http://schemas.microsoft.com/office/powerpoint/2010/main" val="1616700928"/>
                  </p:ext>
                </p:extLst>
              </p:nvPr>
            </p:nvGraphicFramePr>
            <p:xfrm>
              <a:off x="4636715" y="18377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2nd Floor" descr="Top View of the 2nd Floor 3D Floorplan">
                <a:extLst>
                  <a:ext uri="{FF2B5EF4-FFF2-40B4-BE49-F238E27FC236}">
                    <a16:creationId xmlns:a16="http://schemas.microsoft.com/office/drawing/2014/main" id="{7FDBDE5E-FE1D-4BC5-95CB-6DB915825AC8}"/>
                  </a:ext>
                </a:extLst>
              </p:cNvPr>
              <p:cNvPicPr>
                <a:picLocks noGrp="1" noRot="1" noChangeAspect="1" noMove="1" noResize="1" noEditPoints="1" noAdjustHandles="1" noChangeArrowheads="1" noChangeShapeType="1" noCrop="1"/>
              </p:cNvPicPr>
              <p:nvPr/>
            </p:nvPicPr>
            <p:blipFill>
              <a:blip r:embed="rId5"/>
              <a:stretch>
                <a:fillRect/>
              </a:stretch>
            </p:blipFill>
            <p:spPr>
              <a:xfrm>
                <a:off x="4636715" y="1837764"/>
                <a:ext cx="2988999" cy="4303016"/>
              </a:xfrm>
              <a:prstGeom prst="rect">
                <a:avLst/>
              </a:prstGeom>
            </p:spPr>
          </p:pic>
        </mc:Fallback>
      </mc:AlternateContent>
      <p:grpSp>
        <p:nvGrpSpPr>
          <p:cNvPr id="8" name="Rt Divider">
            <a:extLst>
              <a:ext uri="{FF2B5EF4-FFF2-40B4-BE49-F238E27FC236}">
                <a16:creationId xmlns:a16="http://schemas.microsoft.com/office/drawing/2014/main" id="{BC66A4FE-53A1-4BB0-84A7-8DBF12B61DBE}"/>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9" name="Straight Connector 8">
              <a:extLst>
                <a:ext uri="{FF2B5EF4-FFF2-40B4-BE49-F238E27FC236}">
                  <a16:creationId xmlns:a16="http://schemas.microsoft.com/office/drawing/2014/main" id="{A6A8CB29-3A6A-45AD-B14E-C3FD5C84DDC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0" name="divider 25">
              <a:extLst>
                <a:ext uri="{FF2B5EF4-FFF2-40B4-BE49-F238E27FC236}">
                  <a16:creationId xmlns:a16="http://schemas.microsoft.com/office/drawing/2014/main" id="{148D99C6-A6C0-449A-A3BB-54408D9A0748}"/>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1st Floor" descr="1st Floor">
            <a:extLst>
              <a:ext uri="{FF2B5EF4-FFF2-40B4-BE49-F238E27FC236}">
                <a16:creationId xmlns:a16="http://schemas.microsoft.com/office/drawing/2014/main" id="{94ED4046-3E80-4CB0-A147-A1D98D294864}"/>
              </a:ext>
            </a:extLst>
          </p:cNvPr>
          <p:cNvSpPr txBox="1"/>
          <p:nvPr/>
        </p:nvSpPr>
        <p:spPr>
          <a:xfrm>
            <a:off x="9289005" y="6179414"/>
            <a:ext cx="1399742"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1</a:t>
            </a:r>
            <a:r>
              <a:rPr lang="en-US" sz="2000" baseline="30000" dirty="0">
                <a:solidFill>
                  <a:schemeClr val="bg1"/>
                </a:solidFill>
                <a:latin typeface="Century Gothic" panose="020B0502020202020204" pitchFamily="34" charset="0"/>
              </a:rPr>
              <a:t>ST</a:t>
            </a:r>
            <a:r>
              <a:rPr lang="en-US" sz="2000" dirty="0">
                <a:solidFill>
                  <a:schemeClr val="bg1"/>
                </a:solidFill>
                <a:latin typeface="Century Gothic" panose="020B0502020202020204" pitchFamily="34" charset="0"/>
              </a:rPr>
              <a:t> FLOOR</a:t>
            </a:r>
          </a:p>
        </p:txBody>
      </p:sp>
      <mc:AlternateContent xmlns:mc="http://schemas.openxmlformats.org/markup-compatibility/2006">
        <mc:Choice xmlns:am3d="http://schemas.microsoft.com/office/drawing/2017/model3d" Requires="am3d">
          <p:graphicFrame>
            <p:nvGraphicFramePr>
              <p:cNvPr id="14" name="3D Model 1st Floor" descr="Top View of the 1st Floor 3D Floorplan">
                <a:extLst>
                  <a:ext uri="{FF2B5EF4-FFF2-40B4-BE49-F238E27FC236}">
                    <a16:creationId xmlns:a16="http://schemas.microsoft.com/office/drawing/2014/main" id="{C716DD5E-5696-472B-9241-4B8E69845CC2}"/>
                  </a:ext>
                </a:extLst>
              </p:cNvPr>
              <p:cNvGraphicFramePr>
                <a:graphicFrameLocks noChangeAspect="1"/>
              </p:cNvGraphicFramePr>
              <p:nvPr>
                <p:extLst>
                  <p:ext uri="{D42A27DB-BD31-4B8C-83A1-F6EECF244321}">
                    <p14:modId xmlns:p14="http://schemas.microsoft.com/office/powerpoint/2010/main" val="2494191081"/>
                  </p:ext>
                </p:extLst>
              </p:nvPr>
            </p:nvGraphicFramePr>
            <p:xfrm>
              <a:off x="8662278" y="18377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st Floor" descr="Top View of the 1st Floor 3D Floorplan">
                <a:extLst>
                  <a:ext uri="{FF2B5EF4-FFF2-40B4-BE49-F238E27FC236}">
                    <a16:creationId xmlns:a16="http://schemas.microsoft.com/office/drawing/2014/main" id="{C716DD5E-5696-472B-9241-4B8E69845CC2}"/>
                  </a:ext>
                </a:extLst>
              </p:cNvPr>
              <p:cNvPicPr>
                <a:picLocks noGrp="1" noRot="1" noChangeAspect="1" noMove="1" noResize="1" noEditPoints="1" noAdjustHandles="1" noChangeArrowheads="1" noChangeShapeType="1" noCrop="1"/>
              </p:cNvPicPr>
              <p:nvPr/>
            </p:nvPicPr>
            <p:blipFill>
              <a:blip r:embed="rId7"/>
              <a:stretch>
                <a:fillRect/>
              </a:stretch>
            </p:blipFill>
            <p:spPr>
              <a:xfrm>
                <a:off x="8662278" y="1837764"/>
                <a:ext cx="3003700" cy="4309365"/>
              </a:xfrm>
              <a:prstGeom prst="rect">
                <a:avLst/>
              </a:prstGeom>
            </p:spPr>
          </p:pic>
        </mc:Fallback>
      </mc:AlternateContent>
      <p:sp>
        <p:nvSpPr>
          <p:cNvPr id="4" name="TextBox Roof3">
            <a:extLst>
              <a:ext uri="{FF2B5EF4-FFF2-40B4-BE49-F238E27FC236}">
                <a16:creationId xmlns:a16="http://schemas.microsoft.com/office/drawing/2014/main" id="{F5CA6269-3796-4072-B961-59C50315F2FE}"/>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95158738"/>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169192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par>
                          <p:cTn id="14" fill="hold">
                            <p:stCondLst>
                              <p:cond delay="2000"/>
                            </p:stCondLst>
                            <p:childTnLst>
                              <p:par>
                                <p:cTn id="15" presetID="47"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1000"/>
                                        <p:tgtEl>
                                          <p:spTgt spid="11"/>
                                        </p:tgtEl>
                                      </p:cBhvr>
                                    </p:animEffect>
                                  </p:childTnLst>
                                </p:cTn>
                              </p:par>
                            </p:childTnLst>
                          </p:cTn>
                        </p:par>
                        <p:par>
                          <p:cTn id="24" fill="hold">
                            <p:stCondLst>
                              <p:cond delay="4000"/>
                            </p:stCondLst>
                            <p:childTnLst>
                              <p:par>
                                <p:cTn id="25" presetID="47"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9DDF-D246-4D4B-97B1-DEAD14F9355B}"/>
              </a:ext>
            </a:extLst>
          </p:cNvPr>
          <p:cNvSpPr>
            <a:spLocks noGrp="1"/>
          </p:cNvSpPr>
          <p:nvPr>
            <p:ph type="title"/>
          </p:nvPr>
        </p:nvSpPr>
        <p:spPr/>
        <p:txBody>
          <a:bodyPr>
            <a:norm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Model 3rd Floor Side" descr="Top Side view of the 3rd Floor 3D Floorplan">
                <a:extLst>
                  <a:ext uri="{FF2B5EF4-FFF2-40B4-BE49-F238E27FC236}">
                    <a16:creationId xmlns:a16="http://schemas.microsoft.com/office/drawing/2014/main" id="{2E06940A-0C29-4CEC-BD19-6E0C4546CACB}"/>
                  </a:ext>
                </a:extLst>
              </p:cNvPr>
              <p:cNvGraphicFramePr>
                <a:graphicFrameLocks noChangeAspect="1"/>
              </p:cNvGraphicFramePr>
              <p:nvPr>
                <p:extLst>
                  <p:ext uri="{D42A27DB-BD31-4B8C-83A1-F6EECF244321}">
                    <p14:modId xmlns:p14="http://schemas.microsoft.com/office/powerpoint/2010/main" val="970066930"/>
                  </p:ext>
                </p:extLst>
              </p:nvPr>
            </p:nvGraphicFramePr>
            <p:xfrm rot="16200000">
              <a:off x="1407139" y="108392"/>
              <a:ext cx="5715013" cy="7632000"/>
            </p:xfrm>
            <a:graphic>
              <a:graphicData uri="http://schemas.microsoft.com/office/drawing/2017/model3d">
                <am3d:model3d r:embed="rId2">
                  <am3d:spPr>
                    <a:xfrm rot="16200000">
                      <a:off x="0" y="0"/>
                      <a:ext cx="5715013" cy="7632000"/>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3"/>
                  </am3d:raster>
                  <am3d:objViewport viewportSz="11023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3rd Floor Side" descr="Top Side view of the 3rd Floor 3D Floorplan">
                <a:extLst>
                  <a:ext uri="{FF2B5EF4-FFF2-40B4-BE49-F238E27FC236}">
                    <a16:creationId xmlns:a16="http://schemas.microsoft.com/office/drawing/2014/main" id="{2E06940A-0C29-4CEC-BD19-6E0C4546CACB}"/>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1407139" y="108392"/>
                <a:ext cx="5715013" cy="7632000"/>
              </a:xfrm>
              <a:prstGeom prst="rect">
                <a:avLst/>
              </a:prstGeom>
            </p:spPr>
          </p:pic>
        </mc:Fallback>
      </mc:AlternateContent>
      <p:sp>
        <p:nvSpPr>
          <p:cNvPr id="4" name="Text Placeholder 3">
            <a:extLst>
              <a:ext uri="{FF2B5EF4-FFF2-40B4-BE49-F238E27FC236}">
                <a16:creationId xmlns:a16="http://schemas.microsoft.com/office/drawing/2014/main" id="{91943A08-891B-45B0-BD90-1B8606F7F9F3}"/>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The crowning glory of this gorgeous living space; the top floor master bedroom suite with all associated amenities. Boasts two balconies–ideal for an alfresco breakfast in the morning sun. Vaulted ceilings and clean lines in the freshest of white finishes makes this upper area a true haven of peace and tranquility. </a:t>
            </a:r>
          </a:p>
        </p:txBody>
      </p:sp>
      <p:sp>
        <p:nvSpPr>
          <p:cNvPr id="10" name="TextBox 2nd Floor">
            <a:extLst>
              <a:ext uri="{FF2B5EF4-FFF2-40B4-BE49-F238E27FC236}">
                <a16:creationId xmlns:a16="http://schemas.microsoft.com/office/drawing/2014/main" id="{42DBAED1-6F6C-4AA8-9F54-D7B1B067C598}"/>
              </a:ext>
              <a:ext uri="{C183D7F6-B498-43B3-948B-1728B52AA6E4}">
                <adec:decorative xmlns:adec="http://schemas.microsoft.com/office/drawing/2017/decorative" val="1"/>
              </a:ext>
            </a:extLst>
          </p:cNvPr>
          <p:cNvSpPr txBox="1"/>
          <p:nvPr/>
        </p:nvSpPr>
        <p:spPr>
          <a:xfrm>
            <a:off x="13737385" y="1828800"/>
            <a:ext cx="997389"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9938324"/>
                  </p:ext>
                </p:extLst>
              </p:nvPr>
            </p:nvGraphicFramePr>
            <p:xfrm>
              <a:off x="12739315" y="2294964"/>
              <a:ext cx="2988999" cy="4303016"/>
            </p:xfrm>
            <a:graphic>
              <a:graphicData uri="http://schemas.microsoft.com/office/drawing/2017/model3d">
                <am3d:model3d r:embed="rId4">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5"/>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12739315" y="2294964"/>
                <a:ext cx="2988999" cy="4303016"/>
              </a:xfrm>
              <a:prstGeom prst="rect">
                <a:avLst/>
              </a:prstGeom>
            </p:spPr>
          </p:pic>
        </mc:Fallback>
      </mc:AlternateContent>
      <p:sp>
        <p:nvSpPr>
          <p:cNvPr id="11" name="TextBox 1st Floor">
            <a:extLst>
              <a:ext uri="{FF2B5EF4-FFF2-40B4-BE49-F238E27FC236}">
                <a16:creationId xmlns:a16="http://schemas.microsoft.com/office/drawing/2014/main" id="{3EE64FD5-1C6D-49DE-A4AE-F611D209F3B6}"/>
              </a:ext>
              <a:ext uri="{C183D7F6-B498-43B3-948B-1728B52AA6E4}">
                <adec:decorative xmlns:adec="http://schemas.microsoft.com/office/drawing/2017/decorative" val="1"/>
              </a:ext>
            </a:extLst>
          </p:cNvPr>
          <p:cNvSpPr txBox="1"/>
          <p:nvPr/>
        </p:nvSpPr>
        <p:spPr>
          <a:xfrm>
            <a:off x="1786686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72778870"/>
                  </p:ext>
                </p:extLst>
              </p:nvPr>
            </p:nvGraphicFramePr>
            <p:xfrm>
              <a:off x="16726778" y="2294964"/>
              <a:ext cx="3003700" cy="4309365"/>
            </p:xfrm>
            <a:graphic>
              <a:graphicData uri="http://schemas.microsoft.com/office/drawing/2017/model3d">
                <am3d:model3d r:embed="rId6">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7"/>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16726778" y="2294964"/>
                <a:ext cx="3003700" cy="4309365"/>
              </a:xfrm>
              <a:prstGeom prst="rect">
                <a:avLst/>
              </a:prstGeom>
            </p:spPr>
          </p:pic>
        </mc:Fallback>
      </mc:AlternateContent>
      <p:sp>
        <p:nvSpPr>
          <p:cNvPr id="9" name="TextBox Roof">
            <a:extLst>
              <a:ext uri="{FF2B5EF4-FFF2-40B4-BE49-F238E27FC236}">
                <a16:creationId xmlns:a16="http://schemas.microsoft.com/office/drawing/2014/main" id="{578ABBD5-23EA-44F3-95D4-DF1817F1A49F}"/>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7728441"/>
                  </p:ext>
                </p:extLst>
              </p:nvPr>
            </p:nvGraphicFramePr>
            <p:xfrm>
              <a:off x="783824" y="-1449970"/>
              <a:ext cx="4073917" cy="1233208"/>
            </p:xfrm>
            <a:graphic>
              <a:graphicData uri="http://schemas.microsoft.com/office/drawing/2017/model3d">
                <am3d:model3d r:embed="rId8">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9"/>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3824" y="-1449970"/>
                <a:ext cx="4073917" cy="1233208"/>
              </a:xfrm>
              <a:prstGeom prst="rect">
                <a:avLst/>
              </a:prstGeom>
            </p:spPr>
          </p:pic>
        </mc:Fallback>
      </mc:AlternateContent>
    </p:spTree>
    <p:extLst>
      <p:ext uri="{BB962C8B-B14F-4D97-AF65-F5344CB8AC3E}">
        <p14:creationId xmlns:p14="http://schemas.microsoft.com/office/powerpoint/2010/main" val="45876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win32_fixed" id="{F3CBAD3C-0BFA-4F41-889C-F334334FA368}" vid="{BE306DD3-F16C-40F8-ABA8-A506293E3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393E1-D94F-45F7-B11F-B76D0E34086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EBB156A-0516-4A61-92E2-E4614AB4457F}">
  <ds:schemaRefs>
    <ds:schemaRef ds:uri="http://schemas.microsoft.com/sharepoint/v3/contenttype/forms"/>
  </ds:schemaRefs>
</ds:datastoreItem>
</file>

<file path=customXml/itemProps3.xml><?xml version="1.0" encoding="utf-8"?>
<ds:datastoreItem xmlns:ds="http://schemas.openxmlformats.org/officeDocument/2006/customXml" ds:itemID="{854A3935-F2D1-4AFC-B060-5D489455E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49</TotalTime>
  <Words>363</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vt:lpstr>
      <vt:lpstr>Rosario Theme</vt:lpstr>
      <vt:lpstr>Housing Data Julius Andrey Mayo Rebekah Shaw Joseph Martinez Mindy Musch</vt:lpstr>
      <vt:lpstr>FRONT</vt:lpstr>
      <vt:lpstr>SIDE</vt:lpstr>
      <vt:lpstr>EXPERTLY DESIGNED TO MAKE THE MOST OF EVERY INCH OF SPACE, PROVIDING LUXURY LIVING FOR THE LARGE OR GROWING FAMILY </vt:lpstr>
      <vt:lpstr>1ST FLOOR</vt:lpstr>
      <vt:lpstr>LARGE, SPACIOUS ROOMS ON EACH LEVEL PROVIDE THE UNIQUE OPPORTUNITY FOR ALL THE FAMILY TO HAVE THEIR OWN PERSONAL SPACE </vt:lpstr>
      <vt:lpstr>2ND FLOOR</vt:lpstr>
      <vt:lpstr>MULTIPLE CHOICES FOR LIVING SPACE, INCLUDING AN OWNERS' SUITE, COMPRISING MASTER BEDROOM, EN-SUITE, AND DEN/STUDY </vt:lpstr>
      <vt:lpstr>3RD FLOOR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Mindy Musch</dc:creator>
  <cp:lastModifiedBy>Mindy Musch</cp:lastModifiedBy>
  <cp:revision>2</cp:revision>
  <dcterms:created xsi:type="dcterms:W3CDTF">2024-01-30T02:54:20Z</dcterms:created>
  <dcterms:modified xsi:type="dcterms:W3CDTF">2024-01-30T03:44:01Z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